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3" r:id="rId1"/>
  </p:sldMasterIdLst>
  <p:sldIdLst>
    <p:sldId id="256" r:id="rId2"/>
    <p:sldId id="258" r:id="rId3"/>
    <p:sldId id="259" r:id="rId4"/>
    <p:sldId id="261" r:id="rId5"/>
    <p:sldId id="262" r:id="rId6"/>
    <p:sldId id="265" r:id="rId7"/>
    <p:sldId id="267" r:id="rId8"/>
    <p:sldId id="281" r:id="rId9"/>
    <p:sldId id="283" r:id="rId10"/>
    <p:sldId id="284" r:id="rId11"/>
    <p:sldId id="311" r:id="rId12"/>
    <p:sldId id="288" r:id="rId13"/>
    <p:sldId id="298" r:id="rId14"/>
    <p:sldId id="305"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274"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solidFill>
          <a:schemeClr val="tx1"/>
        </a:solidFill>
        <a:ln w="76200">
          <a:solidFill>
            <a:srgbClr val="FFFF00"/>
          </a:solidFill>
        </a:ln>
      </dgm:spPr>
      <dgm:t>
        <a:bodyPr/>
        <a:lstStyle/>
        <a:p>
          <a:r>
            <a:rPr lang="en-US" dirty="0">
              <a:solidFill>
                <a:srgbClr val="FFFF00"/>
              </a:solidFill>
            </a:rPr>
            <a:t>Black Box</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a:solidFill>
          <a:schemeClr val="tx2">
            <a:lumMod val="10000"/>
            <a:lumOff val="90000"/>
          </a:schemeClr>
        </a:solidFill>
        <a:ln w="76200">
          <a:solidFill>
            <a:srgbClr val="C00000"/>
          </a:solidFill>
        </a:ln>
      </dgm:spPr>
      <dgm:t>
        <a:bodyPr/>
        <a:lstStyle/>
        <a:p>
          <a:r>
            <a:rPr lang="en-US" dirty="0">
              <a:solidFill>
                <a:srgbClr val="C00000"/>
              </a:solidFill>
            </a:rPr>
            <a:t>White Box</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solidFill>
          <a:srgbClr val="00B050"/>
        </a:solidFill>
        <a:ln w="76200">
          <a:solidFill>
            <a:schemeClr val="tx1"/>
          </a:solidFill>
        </a:ln>
      </dgm:spPr>
      <dgm:t>
        <a:bodyPr/>
        <a:lstStyle/>
        <a:p>
          <a:r>
            <a:rPr lang="en-US" dirty="0"/>
            <a:t>Gray Box</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pt>
    <dgm:pt modelId="{CA544AF7-F7B2-4CA5-9251-B4CDB8D06634}" type="pres">
      <dgm:prSet presAssocID="{CD7942A0-B7D2-4B14-8FEA-55FC702F5BE7}" presName="ThreeNodes_2" presStyleLbl="node1" presStyleIdx="1" presStyleCnt="3">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18902E07-69AA-4274-B657-AD37A186CA29}" type="presOf" srcId="{7133ECF5-4190-4604-AA2F-03C9A0A9210F}" destId="{2AE92D3F-F0FA-45DD-BB60-4C6FBC6BC016}" srcOrd="0" destOrd="0" presId="urn:microsoft.com/office/officeart/2005/8/layout/vProcess5"/>
    <dgm:cxn modelId="{E90ED71D-57FA-4396-8A0E-2050A35BAED0}" type="presOf" srcId="{095A5E99-E976-4550-8F80-53CC813F2F5A}" destId="{7A2F6994-DA87-4497-BFC7-DD9D6EC5315F}" srcOrd="1" destOrd="0" presId="urn:microsoft.com/office/officeart/2005/8/layout/vProcess5"/>
    <dgm:cxn modelId="{5A1F042A-15F0-44D1-A276-F761DF3E6201}" type="presOf" srcId="{CD7942A0-B7D2-4B14-8FEA-55FC702F5BE7}" destId="{1D84D8B6-AB32-4491-B5D2-EFE3D7668B88}" srcOrd="0" destOrd="0" presId="urn:microsoft.com/office/officeart/2005/8/layout/vProcess5"/>
    <dgm:cxn modelId="{5020935B-C133-453A-A543-3729793BD28A}" type="presOf" srcId="{8EC937D8-BD76-4A12-A3E5-900D5C1E2E05}" destId="{CA544AF7-F7B2-4CA5-9251-B4CDB8D06634}"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B555006D-AF2A-4E5C-86F6-5007BC82C3CE}" type="presOf" srcId="{8877691F-1B60-4485-9174-DDEC7EE68B70}" destId="{9CA877D8-99F8-40A0-89E9-59A61C9A70F4}" srcOrd="0" destOrd="0" presId="urn:microsoft.com/office/officeart/2005/8/layout/vProcess5"/>
    <dgm:cxn modelId="{44132782-6FA7-4CD2-8E6B-7557599EAAC1}" type="presOf" srcId="{7133ECF5-4190-4604-AA2F-03C9A0A9210F}" destId="{A31D264E-E285-4E5C-8EB7-762CD501BE72}" srcOrd="1"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EE61A89A-82FF-4E92-84D5-491E7C60AB2F}" type="presOf" srcId="{B3EFD4A5-9FA1-4ABE-B722-05162509509B}" destId="{62643EF2-016C-41F1-8CBC-398422A85727}" srcOrd="0" destOrd="0" presId="urn:microsoft.com/office/officeart/2005/8/layout/vProcess5"/>
    <dgm:cxn modelId="{7C5699A1-E62D-45F3-BAF4-7B03CAE41040}" type="presOf" srcId="{095A5E99-E976-4550-8F80-53CC813F2F5A}" destId="{124EF20B-D98C-45B2-BB13-7B93B5373CEB}" srcOrd="0" destOrd="0" presId="urn:microsoft.com/office/officeart/2005/8/layout/vProcess5"/>
    <dgm:cxn modelId="{5BA495BD-9AED-442C-9E30-506D4E91FB6B}" type="presOf" srcId="{8EC937D8-BD76-4A12-A3E5-900D5C1E2E05}" destId="{916C48CB-E452-4B79-A9B9-4C9A90B47960}"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D6358E16-13D9-419B-B5FA-EA86972AD063}" type="presParOf" srcId="{1D84D8B6-AB32-4491-B5D2-EFE3D7668B88}" destId="{3E0E8213-E460-4EB7-9A92-C2B1CC553F0D}" srcOrd="0" destOrd="0" presId="urn:microsoft.com/office/officeart/2005/8/layout/vProcess5"/>
    <dgm:cxn modelId="{9D5D847B-008A-4791-BFA2-92F90E0CA3DB}" type="presParOf" srcId="{1D84D8B6-AB32-4491-B5D2-EFE3D7668B88}" destId="{124EF20B-D98C-45B2-BB13-7B93B5373CEB}" srcOrd="1" destOrd="0" presId="urn:microsoft.com/office/officeart/2005/8/layout/vProcess5"/>
    <dgm:cxn modelId="{CD6A5C94-026A-4660-9CC5-9232491CB2CB}" type="presParOf" srcId="{1D84D8B6-AB32-4491-B5D2-EFE3D7668B88}" destId="{CA544AF7-F7B2-4CA5-9251-B4CDB8D06634}" srcOrd="2" destOrd="0" presId="urn:microsoft.com/office/officeart/2005/8/layout/vProcess5"/>
    <dgm:cxn modelId="{93E65FEE-D65B-451E-A3B2-7970E7874AF7}" type="presParOf" srcId="{1D84D8B6-AB32-4491-B5D2-EFE3D7668B88}" destId="{2AE92D3F-F0FA-45DD-BB60-4C6FBC6BC016}" srcOrd="3" destOrd="0" presId="urn:microsoft.com/office/officeart/2005/8/layout/vProcess5"/>
    <dgm:cxn modelId="{87EA676A-C46E-451D-8E6A-731C0CB37CA7}" type="presParOf" srcId="{1D84D8B6-AB32-4491-B5D2-EFE3D7668B88}" destId="{9CA877D8-99F8-40A0-89E9-59A61C9A70F4}" srcOrd="4" destOrd="0" presId="urn:microsoft.com/office/officeart/2005/8/layout/vProcess5"/>
    <dgm:cxn modelId="{C8134BE7-1945-48C4-81A5-F18D9B2F1A50}" type="presParOf" srcId="{1D84D8B6-AB32-4491-B5D2-EFE3D7668B88}" destId="{62643EF2-016C-41F1-8CBC-398422A85727}" srcOrd="5" destOrd="0" presId="urn:microsoft.com/office/officeart/2005/8/layout/vProcess5"/>
    <dgm:cxn modelId="{E0ED4A1A-EEAC-4FE2-B682-F53AA2B54DF4}" type="presParOf" srcId="{1D84D8B6-AB32-4491-B5D2-EFE3D7668B88}" destId="{7A2F6994-DA87-4497-BFC7-DD9D6EC5315F}" srcOrd="6" destOrd="0" presId="urn:microsoft.com/office/officeart/2005/8/layout/vProcess5"/>
    <dgm:cxn modelId="{6FE3B1E4-99D0-4572-BCBE-B310B30B4817}" type="presParOf" srcId="{1D84D8B6-AB32-4491-B5D2-EFE3D7668B88}" destId="{916C48CB-E452-4B79-A9B9-4C9A90B47960}" srcOrd="7" destOrd="0" presId="urn:microsoft.com/office/officeart/2005/8/layout/vProcess5"/>
    <dgm:cxn modelId="{A1737D0D-0085-408F-913F-7AC4A692F987}"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solidFill>
          <a:schemeClr val="tx1"/>
        </a:solidFill>
        <a:ln w="76200">
          <a:solidFill>
            <a:srgbClr val="FFFF00"/>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solidFill>
                <a:srgbClr val="FFFF00"/>
              </a:solidFill>
            </a:rPr>
            <a:t>Black Box</a:t>
          </a:r>
        </a:p>
      </dsp:txBody>
      <dsp:txXfrm>
        <a:off x="39238" y="39238"/>
        <a:ext cx="2871019" cy="1261215"/>
      </dsp:txXfrm>
    </dsp:sp>
    <dsp:sp modelId="{CA544AF7-F7B2-4CA5-9251-B4CDB8D06634}">
      <dsp:nvSpPr>
        <dsp:cNvPr id="0" name=""/>
        <dsp:cNvSpPr/>
      </dsp:nvSpPr>
      <dsp:spPr>
        <a:xfrm>
          <a:off x="380880" y="1562972"/>
          <a:ext cx="4316650" cy="1339691"/>
        </a:xfrm>
        <a:prstGeom prst="roundRect">
          <a:avLst>
            <a:gd name="adj" fmla="val 10000"/>
          </a:avLst>
        </a:prstGeom>
        <a:solidFill>
          <a:schemeClr val="tx2">
            <a:lumMod val="10000"/>
            <a:lumOff val="90000"/>
          </a:schemeClr>
        </a:solidFill>
        <a:ln w="76200">
          <a:solidFill>
            <a:srgbClr val="C00000"/>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solidFill>
                <a:srgbClr val="C00000"/>
              </a:solidFill>
            </a:rPr>
            <a:t>White Box</a:t>
          </a:r>
        </a:p>
      </dsp:txBody>
      <dsp:txXfrm>
        <a:off x="420118" y="1602210"/>
        <a:ext cx="2986494" cy="1261215"/>
      </dsp:txXfrm>
    </dsp:sp>
    <dsp:sp modelId="{2AE92D3F-F0FA-45DD-BB60-4C6FBC6BC016}">
      <dsp:nvSpPr>
        <dsp:cNvPr id="0" name=""/>
        <dsp:cNvSpPr/>
      </dsp:nvSpPr>
      <dsp:spPr>
        <a:xfrm>
          <a:off x="761761" y="3125945"/>
          <a:ext cx="4316650" cy="1339691"/>
        </a:xfrm>
        <a:prstGeom prst="roundRect">
          <a:avLst>
            <a:gd name="adj" fmla="val 10000"/>
          </a:avLst>
        </a:prstGeom>
        <a:solidFill>
          <a:srgbClr val="00B050"/>
        </a:solidFill>
        <a:ln w="76200">
          <a:solidFill>
            <a:schemeClr val="tx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Gray Box</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357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93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9711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3406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921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82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614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5080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07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50638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686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904618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448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1826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46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033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120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4/24/2022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889026"/>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5821" y="759667"/>
            <a:ext cx="9526762" cy="2834677"/>
          </a:xfrm>
        </p:spPr>
        <p:txBody>
          <a:bodyPr>
            <a:noAutofit/>
          </a:bodyPr>
          <a:lstStyle/>
          <a:p>
            <a:r>
              <a:rPr lang="en-IN" b="1" dirty="0"/>
              <a:t>Online Blood Bank management System</a:t>
            </a:r>
          </a:p>
        </p:txBody>
      </p:sp>
      <p:sp>
        <p:nvSpPr>
          <p:cNvPr id="3" name="Subtitle 2"/>
          <p:cNvSpPr>
            <a:spLocks noGrp="1"/>
          </p:cNvSpPr>
          <p:nvPr>
            <p:ph type="subTitle" idx="1"/>
          </p:nvPr>
        </p:nvSpPr>
        <p:spPr/>
        <p:txBody>
          <a:bodyPr>
            <a:normAutofit fontScale="77500" lnSpcReduction="20000"/>
          </a:bodyPr>
          <a:lstStyle/>
          <a:p>
            <a:endParaRPr lang="en-IN" sz="3200" b="1" dirty="0">
              <a:solidFill>
                <a:schemeClr val="accent4"/>
              </a:solidFill>
            </a:endParaRPr>
          </a:p>
          <a:p>
            <a:r>
              <a:rPr lang="en-IN" sz="3200" b="1" dirty="0">
                <a:solidFill>
                  <a:srgbClr val="C00000"/>
                </a:solidFill>
              </a:rPr>
              <a:t>                              </a:t>
            </a:r>
            <a:endParaRPr lang="en-IN" sz="3200" b="1" dirty="0">
              <a:solidFill>
                <a:srgbClr val="00B0F0"/>
              </a:solidFill>
            </a:endParaRPr>
          </a:p>
        </p:txBody>
      </p:sp>
      <p:sp>
        <p:nvSpPr>
          <p:cNvPr id="4" name="TextBox 3"/>
          <p:cNvSpPr txBox="1"/>
          <p:nvPr/>
        </p:nvSpPr>
        <p:spPr>
          <a:xfrm>
            <a:off x="1716503" y="3865579"/>
            <a:ext cx="3347391" cy="369332"/>
          </a:xfrm>
          <a:prstGeom prst="rect">
            <a:avLst/>
          </a:prstGeom>
          <a:noFill/>
        </p:spPr>
        <p:txBody>
          <a:bodyPr wrap="none" rtlCol="0">
            <a:spAutoFit/>
          </a:bodyPr>
          <a:lstStyle/>
          <a:p>
            <a:r>
              <a:rPr lang="en-US" dirty="0"/>
              <a:t>Developed By : Anmol Rana</a:t>
            </a:r>
          </a:p>
        </p:txBody>
      </p:sp>
    </p:spTree>
    <p:extLst>
      <p:ext uri="{BB962C8B-B14F-4D97-AF65-F5344CB8AC3E}">
        <p14:creationId xmlns:p14="http://schemas.microsoft.com/office/powerpoint/2010/main" val="203271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2"/>
            <a:ext cx="1508746" cy="461665"/>
          </a:xfrm>
          <a:prstGeom prst="rect">
            <a:avLst/>
          </a:prstGeom>
          <a:noFill/>
        </p:spPr>
        <p:txBody>
          <a:bodyPr wrap="none" rtlCol="0">
            <a:spAutoFit/>
          </a:bodyPr>
          <a:lstStyle/>
          <a:p>
            <a:r>
              <a:rPr lang="en-US" sz="2400" b="1" dirty="0"/>
              <a:t>About Us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770" y="444382"/>
            <a:ext cx="10058400" cy="5657850"/>
          </a:xfrm>
          <a:prstGeom prst="rect">
            <a:avLst/>
          </a:prstGeom>
        </p:spPr>
      </p:pic>
    </p:spTree>
    <p:extLst>
      <p:ext uri="{BB962C8B-B14F-4D97-AF65-F5344CB8AC3E}">
        <p14:creationId xmlns:p14="http://schemas.microsoft.com/office/powerpoint/2010/main" val="197748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3671" y="5879506"/>
            <a:ext cx="1266693" cy="461665"/>
          </a:xfrm>
          <a:prstGeom prst="rect">
            <a:avLst/>
          </a:prstGeom>
          <a:noFill/>
        </p:spPr>
        <p:txBody>
          <a:bodyPr wrap="none" rtlCol="0">
            <a:spAutoFit/>
          </a:bodyPr>
          <a:lstStyle/>
          <a:p>
            <a:r>
              <a:rPr lang="en-US" sz="2400" b="1" dirty="0"/>
              <a:t>Gallery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03" y="1500973"/>
            <a:ext cx="6858594" cy="3856054"/>
          </a:xfrm>
          <a:prstGeom prst="rect">
            <a:avLst/>
          </a:prstGeom>
        </p:spPr>
      </p:pic>
    </p:spTree>
    <p:extLst>
      <p:ext uri="{BB962C8B-B14F-4D97-AF65-F5344CB8AC3E}">
        <p14:creationId xmlns:p14="http://schemas.microsoft.com/office/powerpoint/2010/main" val="214893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6023" y="6281158"/>
            <a:ext cx="3304110" cy="461665"/>
          </a:xfrm>
          <a:prstGeom prst="rect">
            <a:avLst/>
          </a:prstGeom>
          <a:noFill/>
        </p:spPr>
        <p:txBody>
          <a:bodyPr wrap="none" rtlCol="0">
            <a:spAutoFit/>
          </a:bodyPr>
          <a:lstStyle/>
          <a:p>
            <a:r>
              <a:rPr lang="en-US" sz="2400" b="1" dirty="0"/>
              <a:t>Feedback &amp; Contact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496" y="188008"/>
            <a:ext cx="10058400" cy="5657850"/>
          </a:xfrm>
          <a:prstGeom prst="rect">
            <a:avLst/>
          </a:prstGeom>
        </p:spPr>
      </p:pic>
    </p:spTree>
    <p:extLst>
      <p:ext uri="{BB962C8B-B14F-4D97-AF65-F5344CB8AC3E}">
        <p14:creationId xmlns:p14="http://schemas.microsoft.com/office/powerpoint/2010/main" val="2759583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914307" cy="461665"/>
          </a:xfrm>
          <a:prstGeom prst="rect">
            <a:avLst/>
          </a:prstGeom>
          <a:noFill/>
        </p:spPr>
        <p:txBody>
          <a:bodyPr wrap="none" rtlCol="0">
            <a:spAutoFit/>
          </a:bodyPr>
          <a:lstStyle/>
          <a:p>
            <a:r>
              <a:rPr lang="en-US" sz="2400" b="1" dirty="0"/>
              <a:t>Registration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433" y="426755"/>
            <a:ext cx="10058400" cy="5657850"/>
          </a:xfrm>
          <a:prstGeom prst="rect">
            <a:avLst/>
          </a:prstGeom>
        </p:spPr>
      </p:pic>
    </p:spTree>
    <p:extLst>
      <p:ext uri="{BB962C8B-B14F-4D97-AF65-F5344CB8AC3E}">
        <p14:creationId xmlns:p14="http://schemas.microsoft.com/office/powerpoint/2010/main" val="196457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978153" cy="461665"/>
          </a:xfrm>
          <a:prstGeom prst="rect">
            <a:avLst/>
          </a:prstGeom>
          <a:noFill/>
        </p:spPr>
        <p:txBody>
          <a:bodyPr wrap="none" rtlCol="0">
            <a:spAutoFit/>
          </a:bodyPr>
          <a:lstStyle/>
          <a:p>
            <a:r>
              <a:rPr lang="en-US" sz="2400" b="1" dirty="0"/>
              <a:t>Login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594" y="341831"/>
            <a:ext cx="10058400" cy="5657850"/>
          </a:xfrm>
          <a:prstGeom prst="rect">
            <a:avLst/>
          </a:prstGeom>
        </p:spPr>
      </p:pic>
    </p:spTree>
    <p:extLst>
      <p:ext uri="{BB962C8B-B14F-4D97-AF65-F5344CB8AC3E}">
        <p14:creationId xmlns:p14="http://schemas.microsoft.com/office/powerpoint/2010/main" val="81411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2204450" cy="461665"/>
          </a:xfrm>
          <a:prstGeom prst="rect">
            <a:avLst/>
          </a:prstGeom>
          <a:noFill/>
        </p:spPr>
        <p:txBody>
          <a:bodyPr wrap="none" rtlCol="0">
            <a:spAutoFit/>
          </a:bodyPr>
          <a:lstStyle/>
          <a:p>
            <a:r>
              <a:rPr lang="en-US" sz="2400" b="1" dirty="0" err="1"/>
              <a:t>Bpanel</a:t>
            </a:r>
            <a:r>
              <a:rPr lang="en-US" sz="2400" b="1" dirty="0"/>
              <a:t> Home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505" y="316194"/>
            <a:ext cx="10058400" cy="5657850"/>
          </a:xfrm>
          <a:prstGeom prst="rect">
            <a:avLst/>
          </a:prstGeom>
        </p:spPr>
      </p:pic>
    </p:spTree>
    <p:extLst>
      <p:ext uri="{BB962C8B-B14F-4D97-AF65-F5344CB8AC3E}">
        <p14:creationId xmlns:p14="http://schemas.microsoft.com/office/powerpoint/2010/main" val="142827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2056973" cy="461665"/>
          </a:xfrm>
          <a:prstGeom prst="rect">
            <a:avLst/>
          </a:prstGeom>
          <a:noFill/>
        </p:spPr>
        <p:txBody>
          <a:bodyPr wrap="none" rtlCol="0">
            <a:spAutoFit/>
          </a:bodyPr>
          <a:lstStyle/>
          <a:p>
            <a:r>
              <a:rPr lang="en-US" sz="2400" b="1" dirty="0"/>
              <a:t>Blood Camp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327" y="350377"/>
            <a:ext cx="10058400" cy="5657850"/>
          </a:xfrm>
          <a:prstGeom prst="rect">
            <a:avLst/>
          </a:prstGeom>
        </p:spPr>
      </p:pic>
    </p:spTree>
    <p:extLst>
      <p:ext uri="{BB962C8B-B14F-4D97-AF65-F5344CB8AC3E}">
        <p14:creationId xmlns:p14="http://schemas.microsoft.com/office/powerpoint/2010/main" val="107434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675459" cy="461665"/>
          </a:xfrm>
          <a:prstGeom prst="rect">
            <a:avLst/>
          </a:prstGeom>
          <a:noFill/>
        </p:spPr>
        <p:txBody>
          <a:bodyPr wrap="none" rtlCol="0">
            <a:spAutoFit/>
          </a:bodyPr>
          <a:lstStyle/>
          <a:p>
            <a:r>
              <a:rPr lang="en-US" sz="2400" b="1" dirty="0"/>
              <a:t>Blood Info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91" y="350377"/>
            <a:ext cx="10058400" cy="5657850"/>
          </a:xfrm>
          <a:prstGeom prst="rect">
            <a:avLst/>
          </a:prstGeom>
        </p:spPr>
      </p:pic>
    </p:spTree>
    <p:extLst>
      <p:ext uri="{BB962C8B-B14F-4D97-AF65-F5344CB8AC3E}">
        <p14:creationId xmlns:p14="http://schemas.microsoft.com/office/powerpoint/2010/main" val="253095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3188693" cy="461665"/>
          </a:xfrm>
          <a:prstGeom prst="rect">
            <a:avLst/>
          </a:prstGeom>
          <a:noFill/>
        </p:spPr>
        <p:txBody>
          <a:bodyPr wrap="none" rtlCol="0">
            <a:spAutoFit/>
          </a:bodyPr>
          <a:lstStyle/>
          <a:p>
            <a:r>
              <a:rPr lang="en-US" sz="2400" b="1" dirty="0"/>
              <a:t>Donator Registration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228" y="333286"/>
            <a:ext cx="10058400" cy="5657850"/>
          </a:xfrm>
          <a:prstGeom prst="rect">
            <a:avLst/>
          </a:prstGeom>
        </p:spPr>
      </p:pic>
    </p:spTree>
    <p:extLst>
      <p:ext uri="{BB962C8B-B14F-4D97-AF65-F5344CB8AC3E}">
        <p14:creationId xmlns:p14="http://schemas.microsoft.com/office/powerpoint/2010/main" val="458817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372492" cy="461665"/>
          </a:xfrm>
          <a:prstGeom prst="rect">
            <a:avLst/>
          </a:prstGeom>
          <a:noFill/>
        </p:spPr>
        <p:txBody>
          <a:bodyPr wrap="none" rtlCol="0">
            <a:spAutoFit/>
          </a:bodyPr>
          <a:lstStyle/>
          <a:p>
            <a:r>
              <a:rPr lang="en-US" sz="2400" b="1" dirty="0"/>
              <a:t>Request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503" y="316194"/>
            <a:ext cx="10058400" cy="5657850"/>
          </a:xfrm>
          <a:prstGeom prst="rect">
            <a:avLst/>
          </a:prstGeom>
        </p:spPr>
      </p:pic>
    </p:spTree>
    <p:extLst>
      <p:ext uri="{BB962C8B-B14F-4D97-AF65-F5344CB8AC3E}">
        <p14:creationId xmlns:p14="http://schemas.microsoft.com/office/powerpoint/2010/main" val="55393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9" y="0"/>
            <a:ext cx="9865096" cy="61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bg1"/>
                </a:solidFill>
              </a:rPr>
              <a:t>Project Contains</a:t>
            </a:r>
          </a:p>
        </p:txBody>
      </p:sp>
      <p:sp>
        <p:nvSpPr>
          <p:cNvPr id="3" name="Rectangle 2"/>
          <p:cNvSpPr/>
          <p:nvPr/>
        </p:nvSpPr>
        <p:spPr>
          <a:xfrm>
            <a:off x="1121529" y="937932"/>
            <a:ext cx="9865096" cy="5016758"/>
          </a:xfrm>
          <a:prstGeom prst="rect">
            <a:avLst/>
          </a:prstGeom>
        </p:spPr>
        <p:txBody>
          <a:bodyPr wrap="square">
            <a:spAutoFit/>
          </a:bodyPr>
          <a:lstStyle/>
          <a:p>
            <a:pPr>
              <a:buFont typeface="Wingdings" pitchFamily="2" charset="2"/>
              <a:buChar char="ü"/>
            </a:pPr>
            <a:r>
              <a:rPr lang="en-US" sz="3200" b="1" dirty="0">
                <a:latin typeface="Arial Black" pitchFamily="34" charset="0"/>
              </a:rPr>
              <a:t>Project Specification</a:t>
            </a:r>
          </a:p>
          <a:p>
            <a:pPr>
              <a:buFont typeface="Wingdings" pitchFamily="2" charset="2"/>
              <a:buChar char="ü"/>
            </a:pPr>
            <a:r>
              <a:rPr lang="en-US" sz="3200" b="1" dirty="0">
                <a:latin typeface="Arial Black" pitchFamily="34" charset="0"/>
              </a:rPr>
              <a:t>Introduction</a:t>
            </a:r>
          </a:p>
          <a:p>
            <a:pPr>
              <a:buFont typeface="Wingdings" pitchFamily="2" charset="2"/>
              <a:buChar char="ü"/>
            </a:pPr>
            <a:r>
              <a:rPr lang="en-US" sz="3200" b="1" dirty="0">
                <a:latin typeface="Arial Black" pitchFamily="34" charset="0"/>
              </a:rPr>
              <a:t>SDLC</a:t>
            </a:r>
          </a:p>
          <a:p>
            <a:pPr>
              <a:buFont typeface="Wingdings" pitchFamily="2" charset="2"/>
              <a:buChar char="ü"/>
            </a:pPr>
            <a:r>
              <a:rPr lang="en-US" sz="3200" b="1" dirty="0">
                <a:latin typeface="Arial Black" pitchFamily="34" charset="0"/>
              </a:rPr>
              <a:t>Data Flow Diagram</a:t>
            </a:r>
          </a:p>
          <a:p>
            <a:pPr>
              <a:buFont typeface="Wingdings" pitchFamily="2" charset="2"/>
              <a:buChar char="ü"/>
            </a:pPr>
            <a:r>
              <a:rPr lang="en-US" sz="3200" b="1" dirty="0">
                <a:latin typeface="Arial Black" pitchFamily="34" charset="0"/>
              </a:rPr>
              <a:t>E-R Diagram</a:t>
            </a:r>
          </a:p>
          <a:p>
            <a:pPr>
              <a:buFont typeface="Wingdings" pitchFamily="2" charset="2"/>
              <a:buChar char="ü"/>
            </a:pPr>
            <a:r>
              <a:rPr lang="en-US" sz="3200" b="1" dirty="0">
                <a:latin typeface="Arial Black" pitchFamily="34" charset="0"/>
              </a:rPr>
              <a:t>Data Dictionary</a:t>
            </a:r>
          </a:p>
          <a:p>
            <a:pPr>
              <a:buFont typeface="Wingdings" pitchFamily="2" charset="2"/>
              <a:buChar char="ü"/>
            </a:pPr>
            <a:r>
              <a:rPr lang="en-US" sz="3200" b="1" dirty="0">
                <a:latin typeface="Arial Black" pitchFamily="34" charset="0"/>
              </a:rPr>
              <a:t>Screen Layout</a:t>
            </a:r>
          </a:p>
          <a:p>
            <a:pPr>
              <a:buFont typeface="Wingdings" pitchFamily="2" charset="2"/>
              <a:buChar char="ü"/>
            </a:pPr>
            <a:r>
              <a:rPr lang="en-US" sz="3200" b="1" dirty="0">
                <a:latin typeface="Arial Black" pitchFamily="34" charset="0"/>
              </a:rPr>
              <a:t>Limitations</a:t>
            </a:r>
          </a:p>
          <a:p>
            <a:pPr>
              <a:buFont typeface="Wingdings" pitchFamily="2" charset="2"/>
              <a:buChar char="ü"/>
            </a:pPr>
            <a:r>
              <a:rPr lang="en-US" sz="3200" b="1" dirty="0">
                <a:latin typeface="Arial Black" pitchFamily="34" charset="0"/>
              </a:rPr>
              <a:t>Bibliography</a:t>
            </a:r>
          </a:p>
          <a:p>
            <a:pPr>
              <a:buFont typeface="Wingdings" pitchFamily="2" charset="2"/>
              <a:buChar char="ü"/>
            </a:pPr>
            <a:r>
              <a:rPr lang="en-US" sz="3200" b="1" dirty="0">
                <a:latin typeface="Arial Black" pitchFamily="34" charset="0"/>
              </a:rPr>
              <a:t>Future Enhancements</a:t>
            </a:r>
          </a:p>
        </p:txBody>
      </p:sp>
    </p:spTree>
    <p:extLst>
      <p:ext uri="{BB962C8B-B14F-4D97-AF65-F5344CB8AC3E}">
        <p14:creationId xmlns:p14="http://schemas.microsoft.com/office/powerpoint/2010/main" val="718167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869149" cy="461665"/>
          </a:xfrm>
          <a:prstGeom prst="rect">
            <a:avLst/>
          </a:prstGeom>
          <a:noFill/>
        </p:spPr>
        <p:txBody>
          <a:bodyPr wrap="none" rtlCol="0">
            <a:spAutoFit/>
          </a:bodyPr>
          <a:lstStyle/>
          <a:p>
            <a:r>
              <a:rPr lang="en-US" sz="2400" b="1" dirty="0"/>
              <a:t>Help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29" y="426755"/>
            <a:ext cx="10058400" cy="5657850"/>
          </a:xfrm>
          <a:prstGeom prst="rect">
            <a:avLst/>
          </a:prstGeom>
        </p:spPr>
      </p:pic>
    </p:spTree>
    <p:extLst>
      <p:ext uri="{BB962C8B-B14F-4D97-AF65-F5344CB8AC3E}">
        <p14:creationId xmlns:p14="http://schemas.microsoft.com/office/powerpoint/2010/main" val="3313820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2141933" cy="461665"/>
          </a:xfrm>
          <a:prstGeom prst="rect">
            <a:avLst/>
          </a:prstGeom>
          <a:noFill/>
        </p:spPr>
        <p:txBody>
          <a:bodyPr wrap="none" rtlCol="0">
            <a:spAutoFit/>
          </a:bodyPr>
          <a:lstStyle/>
          <a:p>
            <a:r>
              <a:rPr lang="en-US" sz="2400" b="1" dirty="0"/>
              <a:t>Admin Home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236" y="358924"/>
            <a:ext cx="10058400" cy="5657850"/>
          </a:xfrm>
          <a:prstGeom prst="rect">
            <a:avLst/>
          </a:prstGeom>
        </p:spPr>
      </p:pic>
    </p:spTree>
    <p:extLst>
      <p:ext uri="{BB962C8B-B14F-4D97-AF65-F5344CB8AC3E}">
        <p14:creationId xmlns:p14="http://schemas.microsoft.com/office/powerpoint/2010/main" val="1012908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612942" cy="461665"/>
          </a:xfrm>
          <a:prstGeom prst="rect">
            <a:avLst/>
          </a:prstGeom>
          <a:noFill/>
        </p:spPr>
        <p:txBody>
          <a:bodyPr wrap="none" rtlCol="0">
            <a:spAutoFit/>
          </a:bodyPr>
          <a:lstStyle/>
          <a:p>
            <a:r>
              <a:rPr lang="en-US" sz="2400" b="1" dirty="0"/>
              <a:t>User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51" y="426755"/>
            <a:ext cx="10058400" cy="5657850"/>
          </a:xfrm>
          <a:prstGeom prst="rect">
            <a:avLst/>
          </a:prstGeom>
        </p:spPr>
      </p:pic>
    </p:spTree>
    <p:extLst>
      <p:ext uri="{BB962C8B-B14F-4D97-AF65-F5344CB8AC3E}">
        <p14:creationId xmlns:p14="http://schemas.microsoft.com/office/powerpoint/2010/main" val="361121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2076209" cy="461665"/>
          </a:xfrm>
          <a:prstGeom prst="rect">
            <a:avLst/>
          </a:prstGeom>
          <a:noFill/>
        </p:spPr>
        <p:txBody>
          <a:bodyPr wrap="none" rtlCol="0">
            <a:spAutoFit/>
          </a:bodyPr>
          <a:lstStyle/>
          <a:p>
            <a:r>
              <a:rPr lang="en-US" sz="2400" b="1" dirty="0"/>
              <a:t>Donate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384" y="324740"/>
            <a:ext cx="10058400" cy="5657850"/>
          </a:xfrm>
          <a:prstGeom prst="rect">
            <a:avLst/>
          </a:prstGeom>
        </p:spPr>
      </p:pic>
    </p:spTree>
    <p:extLst>
      <p:ext uri="{BB962C8B-B14F-4D97-AF65-F5344CB8AC3E}">
        <p14:creationId xmlns:p14="http://schemas.microsoft.com/office/powerpoint/2010/main" val="162023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250663" cy="461665"/>
          </a:xfrm>
          <a:prstGeom prst="rect">
            <a:avLst/>
          </a:prstGeom>
          <a:noFill/>
        </p:spPr>
        <p:txBody>
          <a:bodyPr wrap="none" rtlCol="0">
            <a:spAutoFit/>
          </a:bodyPr>
          <a:lstStyle/>
          <a:p>
            <a:r>
              <a:rPr lang="en-US" sz="2400" b="1" dirty="0"/>
              <a:t>Review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33" y="256374"/>
            <a:ext cx="10058400" cy="5657850"/>
          </a:xfrm>
          <a:prstGeom prst="rect">
            <a:avLst/>
          </a:prstGeom>
        </p:spPr>
      </p:pic>
    </p:spTree>
    <p:extLst>
      <p:ext uri="{BB962C8B-B14F-4D97-AF65-F5344CB8AC3E}">
        <p14:creationId xmlns:p14="http://schemas.microsoft.com/office/powerpoint/2010/main" val="4228387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842171" cy="461665"/>
          </a:xfrm>
          <a:prstGeom prst="rect">
            <a:avLst/>
          </a:prstGeom>
          <a:noFill/>
        </p:spPr>
        <p:txBody>
          <a:bodyPr wrap="none" rtlCol="0">
            <a:spAutoFit/>
          </a:bodyPr>
          <a:lstStyle/>
          <a:p>
            <a:r>
              <a:rPr lang="en-US" sz="2400" b="1" dirty="0"/>
              <a:t>Add Camp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65" y="426755"/>
            <a:ext cx="10058400" cy="5657850"/>
          </a:xfrm>
          <a:prstGeom prst="rect">
            <a:avLst/>
          </a:prstGeom>
        </p:spPr>
      </p:pic>
    </p:spTree>
    <p:extLst>
      <p:ext uri="{BB962C8B-B14F-4D97-AF65-F5344CB8AC3E}">
        <p14:creationId xmlns:p14="http://schemas.microsoft.com/office/powerpoint/2010/main" val="1771110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1480" y="6084605"/>
            <a:ext cx="1794081" cy="461665"/>
          </a:xfrm>
          <a:prstGeom prst="rect">
            <a:avLst/>
          </a:prstGeom>
          <a:noFill/>
        </p:spPr>
        <p:txBody>
          <a:bodyPr wrap="none" rtlCol="0">
            <a:spAutoFit/>
          </a:bodyPr>
          <a:lstStyle/>
          <a:p>
            <a:r>
              <a:rPr lang="en-US" sz="2400" b="1"/>
              <a:t>Table Data</a:t>
            </a:r>
            <a:endParaRPr lang="en-US" sz="2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862" y="358923"/>
            <a:ext cx="10058400" cy="5657850"/>
          </a:xfrm>
          <a:prstGeom prst="rect">
            <a:avLst/>
          </a:prstGeom>
        </p:spPr>
      </p:pic>
    </p:spTree>
    <p:extLst>
      <p:ext uri="{BB962C8B-B14F-4D97-AF65-F5344CB8AC3E}">
        <p14:creationId xmlns:p14="http://schemas.microsoft.com/office/powerpoint/2010/main" val="177952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34212" y="1710291"/>
            <a:ext cx="5078677" cy="4465320"/>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b="1" u="sng" dirty="0"/>
              <a:t>Grey Box Testing</a:t>
            </a:r>
            <a:endParaRPr lang="en-US" sz="3200" b="1" dirty="0"/>
          </a:p>
          <a:p>
            <a:r>
              <a:rPr lang="en-GB" b="1" dirty="0">
                <a:solidFill>
                  <a:schemeClr val="tx1"/>
                </a:solidFill>
              </a:rPr>
              <a:t>Grey Box testing is testing technique performed with limited information about the internal functionality of the system. Grey Box testers have access to the detailed design documents along with information about requirements.</a:t>
            </a:r>
            <a:endParaRPr lang="en-US" b="1" dirty="0">
              <a:solidFill>
                <a:schemeClr val="tx1"/>
              </a:solidFill>
            </a:endParaRPr>
          </a:p>
          <a:p>
            <a:r>
              <a:rPr lang="en-GB" b="1" dirty="0">
                <a:solidFill>
                  <a:schemeClr val="tx1"/>
                </a:solidFill>
              </a:rPr>
              <a:t>Grey Box tests are generated based on the state-based models, UML Diagrams or architecture diagrams of the target system.</a:t>
            </a:r>
            <a:r>
              <a:rPr lang="en-GB" sz="4800" b="1" dirty="0">
                <a:solidFill>
                  <a:schemeClr val="tx1"/>
                </a:solidFill>
              </a:rPr>
              <a:t> </a:t>
            </a:r>
            <a:endParaRPr lang="en-US" sz="4800" b="1" dirty="0">
              <a:solidFill>
                <a:schemeClr val="tx1"/>
              </a:solidFill>
            </a:endParaRPr>
          </a:p>
          <a:p>
            <a:endParaRPr lang="en-US" dirty="0"/>
          </a:p>
        </p:txBody>
      </p:sp>
      <p:graphicFrame>
        <p:nvGraphicFramePr>
          <p:cNvPr id="3" name="Content Placeholder 4" descr="Staggered process showing 3 tasks arranged one below the other and two downward pointing arrows are used to indicate progression from first task to second task and second task to third task."/>
          <p:cNvGraphicFramePr>
            <a:graphicFrameLocks/>
          </p:cNvGraphicFramePr>
          <p:nvPr>
            <p:extLst>
              <p:ext uri="{D42A27DB-BD31-4B8C-83A1-F6EECF244321}">
                <p14:modId xmlns:p14="http://schemas.microsoft.com/office/powerpoint/2010/main" val="2521423469"/>
              </p:ext>
            </p:extLst>
          </p:nvPr>
        </p:nvGraphicFramePr>
        <p:xfrm>
          <a:off x="6216142" y="1709974"/>
          <a:ext cx="5078412" cy="4465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97471" y="0"/>
            <a:ext cx="10237341" cy="5952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2"/>
                </a:solidFill>
              </a:rPr>
              <a:t>Testing and Implementation</a:t>
            </a:r>
            <a:endParaRPr lang="en-IN" sz="4000" b="1" dirty="0">
              <a:solidFill>
                <a:schemeClr val="bg2"/>
              </a:solidFill>
            </a:endParaRPr>
          </a:p>
        </p:txBody>
      </p:sp>
    </p:spTree>
    <p:extLst>
      <p:ext uri="{BB962C8B-B14F-4D97-AF65-F5344CB8AC3E}">
        <p14:creationId xmlns:p14="http://schemas.microsoft.com/office/powerpoint/2010/main" val="2736355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rgbClr val="FFFF00"/>
                </a:solidFill>
              </a:rPr>
              <a:t>Thank You..!</a:t>
            </a:r>
          </a:p>
        </p:txBody>
      </p:sp>
    </p:spTree>
    <p:extLst>
      <p:ext uri="{BB962C8B-B14F-4D97-AF65-F5344CB8AC3E}">
        <p14:creationId xmlns:p14="http://schemas.microsoft.com/office/powerpoint/2010/main" val="38930929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8" y="0"/>
            <a:ext cx="9865096" cy="5779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bg2">
                    <a:lumMod val="60000"/>
                    <a:lumOff val="40000"/>
                  </a:schemeClr>
                </a:solidFill>
              </a:rPr>
              <a:t>Project Specifications</a:t>
            </a:r>
          </a:p>
        </p:txBody>
      </p:sp>
      <p:sp>
        <p:nvSpPr>
          <p:cNvPr id="3" name="Rectangle 2"/>
          <p:cNvSpPr/>
          <p:nvPr/>
        </p:nvSpPr>
        <p:spPr>
          <a:xfrm>
            <a:off x="240224" y="1171563"/>
            <a:ext cx="11951775" cy="3970318"/>
          </a:xfrm>
          <a:prstGeom prst="rect">
            <a:avLst/>
          </a:prstGeom>
        </p:spPr>
        <p:txBody>
          <a:bodyPr wrap="square">
            <a:spAutoFit/>
          </a:bodyPr>
          <a:lstStyle/>
          <a:p>
            <a:r>
              <a:rPr lang="en-US" sz="2800" b="1" dirty="0">
                <a:latin typeface="Arial Black" pitchFamily="34" charset="0"/>
              </a:rPr>
              <a:t>Project Title             </a:t>
            </a:r>
            <a:r>
              <a:rPr lang="en-US" sz="2800" b="1" dirty="0">
                <a:latin typeface="Arial Black" pitchFamily="34" charset="0"/>
                <a:sym typeface="Wingdings" panose="05000000000000000000" pitchFamily="2" charset="2"/>
              </a:rPr>
              <a:t>:</a:t>
            </a:r>
            <a:r>
              <a:rPr lang="en-IN" sz="2800" b="1" dirty="0">
                <a:sym typeface="Wingdings" panose="05000000000000000000" pitchFamily="2" charset="2"/>
              </a:rPr>
              <a:t> Online Blood Management System</a:t>
            </a:r>
            <a:br>
              <a:rPr lang="en-US" sz="2800" b="1" dirty="0">
                <a:latin typeface="Verdana" pitchFamily="34" charset="0"/>
                <a:ea typeface="Verdana" pitchFamily="34" charset="0"/>
                <a:cs typeface="Verdana" pitchFamily="34" charset="0"/>
              </a:rPr>
            </a:br>
            <a:r>
              <a:rPr lang="en-US" sz="2800" b="1" dirty="0">
                <a:latin typeface="Arial Black" pitchFamily="34" charset="0"/>
              </a:rPr>
              <a:t>Front End Tools        </a:t>
            </a:r>
            <a:r>
              <a:rPr lang="en-US" sz="2800" b="1" dirty="0">
                <a:latin typeface="Arial Black" pitchFamily="34" charset="0"/>
                <a:sym typeface="Wingdings" panose="05000000000000000000" pitchFamily="2" charset="2"/>
              </a:rPr>
              <a:t>:</a:t>
            </a:r>
            <a:r>
              <a:rPr lang="en-US" sz="2800" b="1" dirty="0">
                <a:latin typeface="Arial Black" pitchFamily="34" charset="0"/>
              </a:rPr>
              <a:t> </a:t>
            </a:r>
            <a:r>
              <a:rPr lang="en-US" sz="2800" b="1" dirty="0">
                <a:latin typeface="Verdana" pitchFamily="34" charset="0"/>
                <a:ea typeface="Verdana" pitchFamily="34" charset="0"/>
                <a:cs typeface="Verdana" pitchFamily="34" charset="0"/>
              </a:rPr>
              <a:t>Asp.net , MVC, C#,  CSS, Java Script</a:t>
            </a:r>
            <a:br>
              <a:rPr lang="en-US" sz="2800" b="1" dirty="0">
                <a:latin typeface="Verdana" pitchFamily="34" charset="0"/>
                <a:ea typeface="Verdana" pitchFamily="34" charset="0"/>
                <a:cs typeface="Verdana" pitchFamily="34" charset="0"/>
              </a:rPr>
            </a:br>
            <a:r>
              <a:rPr lang="en-US" sz="2800" b="1" dirty="0">
                <a:latin typeface="Arial Black" pitchFamily="34" charset="0"/>
              </a:rPr>
              <a:t>Back End Tool          : </a:t>
            </a:r>
            <a:r>
              <a:rPr lang="en-US" sz="2800" b="1" dirty="0">
                <a:latin typeface="Verdana" pitchFamily="34" charset="0"/>
                <a:ea typeface="Verdana" pitchFamily="34" charset="0"/>
              </a:rPr>
              <a:t>SQL Server</a:t>
            </a:r>
            <a:br>
              <a:rPr lang="en-US" sz="2800" b="1" dirty="0">
                <a:latin typeface="Arial Black" pitchFamily="34" charset="0"/>
              </a:rPr>
            </a:br>
            <a:r>
              <a:rPr lang="en-US" sz="2800" b="1" dirty="0">
                <a:latin typeface="Arial Black" pitchFamily="34" charset="0"/>
              </a:rPr>
              <a:t>Operating System    : </a:t>
            </a:r>
            <a:r>
              <a:rPr lang="en-US" sz="2800" b="1" dirty="0">
                <a:latin typeface="Verdana" pitchFamily="34" charset="0"/>
                <a:ea typeface="Verdana" pitchFamily="34" charset="0"/>
                <a:cs typeface="Verdana" pitchFamily="34" charset="0"/>
              </a:rPr>
              <a:t>Microsoft  windows 11</a:t>
            </a:r>
            <a:br>
              <a:rPr lang="en-US" sz="2800" b="1" dirty="0">
                <a:latin typeface="Verdana" pitchFamily="34" charset="0"/>
                <a:ea typeface="Verdana" pitchFamily="34" charset="0"/>
                <a:cs typeface="Verdana" pitchFamily="34" charset="0"/>
              </a:rPr>
            </a:br>
            <a:r>
              <a:rPr lang="en-US" sz="2800" b="1" dirty="0">
                <a:latin typeface="Arial Black" pitchFamily="34" charset="0"/>
              </a:rPr>
              <a:t>Web Server               : </a:t>
            </a:r>
            <a:r>
              <a:rPr lang="en-US" sz="2800" b="1" dirty="0">
                <a:latin typeface="Verdana" pitchFamily="34" charset="0"/>
                <a:ea typeface="Verdana" pitchFamily="34" charset="0"/>
                <a:cs typeface="Verdana" pitchFamily="34" charset="0"/>
              </a:rPr>
              <a:t>IIS</a:t>
            </a:r>
            <a:br>
              <a:rPr lang="en-US" sz="2800" b="1" dirty="0">
                <a:latin typeface="Verdana" pitchFamily="34" charset="0"/>
                <a:ea typeface="Verdana" pitchFamily="34" charset="0"/>
                <a:cs typeface="Verdana" pitchFamily="34" charset="0"/>
              </a:rPr>
            </a:br>
            <a:r>
              <a:rPr lang="en-US" sz="2800" b="1" dirty="0">
                <a:latin typeface="Arial Black" pitchFamily="34" charset="0"/>
              </a:rPr>
              <a:t>Web Browser            : </a:t>
            </a:r>
            <a:r>
              <a:rPr lang="en-US" sz="2800" b="1" dirty="0">
                <a:latin typeface="Verdana" pitchFamily="34" charset="0"/>
                <a:ea typeface="Verdana" pitchFamily="34" charset="0"/>
                <a:cs typeface="Verdana" pitchFamily="34" charset="0"/>
              </a:rPr>
              <a:t>chrome</a:t>
            </a:r>
            <a:br>
              <a:rPr lang="en-US" sz="2800" b="1" dirty="0">
                <a:latin typeface="Arial Black" pitchFamily="34" charset="0"/>
              </a:rPr>
            </a:br>
            <a:r>
              <a:rPr lang="en-US" sz="2800" b="1" dirty="0">
                <a:latin typeface="Arial Black" pitchFamily="34" charset="0"/>
              </a:rPr>
              <a:t>Editor                       : </a:t>
            </a:r>
            <a:r>
              <a:rPr lang="en-US" sz="2800" b="1" dirty="0">
                <a:latin typeface="Verdana" pitchFamily="34" charset="0"/>
                <a:ea typeface="Verdana" pitchFamily="34" charset="0"/>
                <a:cs typeface="Verdana" pitchFamily="34" charset="0"/>
              </a:rPr>
              <a:t> Visual studio </a:t>
            </a:r>
            <a:br>
              <a:rPr lang="en-US" sz="2800" b="1" dirty="0">
                <a:latin typeface="Verdana" pitchFamily="34" charset="0"/>
                <a:ea typeface="Verdana" pitchFamily="34" charset="0"/>
                <a:cs typeface="Verdana" pitchFamily="34" charset="0"/>
              </a:rPr>
            </a:br>
            <a:r>
              <a:rPr lang="en-US" sz="2800" b="1" dirty="0">
                <a:latin typeface="Arial Black" pitchFamily="34" charset="0"/>
              </a:rPr>
              <a:t>Hardware                 : </a:t>
            </a:r>
            <a:r>
              <a:rPr lang="en-US" sz="2800" b="1" dirty="0">
                <a:latin typeface="Verdana" pitchFamily="34" charset="0"/>
                <a:ea typeface="Verdana" pitchFamily="34" charset="0"/>
                <a:cs typeface="Verdana" pitchFamily="34" charset="0"/>
              </a:rPr>
              <a:t>64-bit processor, 1.70 GHz, 4.00 GB RAM</a:t>
            </a:r>
            <a:endParaRPr lang="en-IN" sz="2800" b="1" dirty="0"/>
          </a:p>
        </p:txBody>
      </p:sp>
    </p:spTree>
    <p:extLst>
      <p:ext uri="{BB962C8B-B14F-4D97-AF65-F5344CB8AC3E}">
        <p14:creationId xmlns:p14="http://schemas.microsoft.com/office/powerpoint/2010/main" val="180823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6452" y="0"/>
            <a:ext cx="10081120" cy="571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System Development Strategy</a:t>
            </a:r>
            <a:endParaRPr lang="en-IN" sz="4000" b="1" dirty="0">
              <a:solidFill>
                <a:schemeClr val="bg1"/>
              </a:solidFill>
            </a:endParaRPr>
          </a:p>
        </p:txBody>
      </p:sp>
      <p:sp>
        <p:nvSpPr>
          <p:cNvPr id="3" name="Rectangle 2"/>
          <p:cNvSpPr/>
          <p:nvPr/>
        </p:nvSpPr>
        <p:spPr>
          <a:xfrm>
            <a:off x="380462" y="571500"/>
            <a:ext cx="11350997" cy="58205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Times New Roman" pitchFamily="18" charset="0"/>
                <a:cs typeface="Times New Roman" pitchFamily="18" charset="0"/>
              </a:rPr>
              <a:t>As per the requirement of the project, We have choose </a:t>
            </a:r>
          </a:p>
          <a:p>
            <a:r>
              <a:rPr lang="en-US" sz="3200" b="1" dirty="0">
                <a:solidFill>
                  <a:schemeClr val="tx1"/>
                </a:solidFill>
                <a:latin typeface="Times New Roman" pitchFamily="18" charset="0"/>
                <a:cs typeface="Times New Roman" pitchFamily="18" charset="0"/>
              </a:rPr>
              <a:t> the </a:t>
            </a:r>
            <a:r>
              <a:rPr lang="en-US" sz="3200" b="1" u="sng" dirty="0">
                <a:solidFill>
                  <a:schemeClr val="tx1"/>
                </a:solidFill>
                <a:latin typeface="Times New Roman" pitchFamily="18" charset="0"/>
                <a:cs typeface="Times New Roman" pitchFamily="18" charset="0"/>
              </a:rPr>
              <a:t>Spiral</a:t>
            </a:r>
            <a:r>
              <a:rPr lang="en-US" sz="3200" b="1" dirty="0">
                <a:solidFill>
                  <a:schemeClr val="tx1"/>
                </a:solidFill>
                <a:latin typeface="Times New Roman" pitchFamily="18" charset="0"/>
                <a:cs typeface="Times New Roman" pitchFamily="18" charset="0"/>
              </a:rPr>
              <a:t> as a strategy of developing the project, because  </a:t>
            </a:r>
          </a:p>
          <a:p>
            <a:r>
              <a:rPr lang="en-US" sz="3200" b="1" dirty="0">
                <a:solidFill>
                  <a:schemeClr val="tx1"/>
                </a:solidFill>
                <a:latin typeface="Times New Roman" pitchFamily="18" charset="0"/>
                <a:cs typeface="Times New Roman" pitchFamily="18" charset="0"/>
              </a:rPr>
              <a:t>in Spiral-SDLC model starts with a small set of requirement</a:t>
            </a:r>
          </a:p>
          <a:p>
            <a:r>
              <a:rPr lang="en-US" sz="3200" b="1" dirty="0">
                <a:solidFill>
                  <a:schemeClr val="tx1"/>
                </a:solidFill>
                <a:latin typeface="Times New Roman" pitchFamily="18" charset="0"/>
                <a:cs typeface="Times New Roman" pitchFamily="18" charset="0"/>
              </a:rPr>
              <a:t> and goes through each development phase for those set of </a:t>
            </a:r>
          </a:p>
          <a:p>
            <a:r>
              <a:rPr lang="en-US" sz="3200" b="1" dirty="0">
                <a:solidFill>
                  <a:schemeClr val="tx1"/>
                </a:solidFill>
                <a:latin typeface="Times New Roman" pitchFamily="18" charset="0"/>
                <a:cs typeface="Times New Roman" pitchFamily="18" charset="0"/>
              </a:rPr>
              <a:t>requirements, so the appropriate strategy is spiral model.</a:t>
            </a:r>
            <a:endParaRPr lang="en-US" sz="3200" b="1" dirty="0">
              <a:solidFill>
                <a:schemeClr val="tx1"/>
              </a:solidFill>
            </a:endParaRPr>
          </a:p>
        </p:txBody>
      </p:sp>
    </p:spTree>
    <p:extLst>
      <p:ext uri="{BB962C8B-B14F-4D97-AF65-F5344CB8AC3E}">
        <p14:creationId xmlns:p14="http://schemas.microsoft.com/office/powerpoint/2010/main" val="364162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piral-1-1024x945.jpg"/>
          <p:cNvPicPr>
            <a:picLocks noChangeAspect="1"/>
          </p:cNvPicPr>
          <p:nvPr/>
        </p:nvPicPr>
        <p:blipFill>
          <a:blip r:embed="rId2" cstate="print"/>
          <a:stretch>
            <a:fillRect/>
          </a:stretch>
        </p:blipFill>
        <p:spPr>
          <a:xfrm>
            <a:off x="2266729" y="608338"/>
            <a:ext cx="7488832" cy="5648479"/>
          </a:xfrm>
          <a:prstGeom prst="rect">
            <a:avLst/>
          </a:prstGeom>
        </p:spPr>
      </p:pic>
      <p:sp>
        <p:nvSpPr>
          <p:cNvPr id="3" name="TextBox 2"/>
          <p:cNvSpPr txBox="1"/>
          <p:nvPr/>
        </p:nvSpPr>
        <p:spPr>
          <a:xfrm>
            <a:off x="888521" y="112144"/>
            <a:ext cx="1560042" cy="369332"/>
          </a:xfrm>
          <a:prstGeom prst="rect">
            <a:avLst/>
          </a:prstGeom>
          <a:noFill/>
        </p:spPr>
        <p:txBody>
          <a:bodyPr wrap="none" rtlCol="0">
            <a:spAutoFit/>
          </a:bodyPr>
          <a:lstStyle/>
          <a:p>
            <a:r>
              <a:rPr lang="en-IN" b="1" dirty="0">
                <a:solidFill>
                  <a:schemeClr val="bg1"/>
                </a:solidFill>
              </a:rPr>
              <a:t>Spiral Module</a:t>
            </a:r>
          </a:p>
        </p:txBody>
      </p:sp>
    </p:spTree>
    <p:extLst>
      <p:ext uri="{BB962C8B-B14F-4D97-AF65-F5344CB8AC3E}">
        <p14:creationId xmlns:p14="http://schemas.microsoft.com/office/powerpoint/2010/main" val="1389765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913" y="609792"/>
            <a:ext cx="11161879" cy="5760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A data-flow diagram (DFD) is a graphical representation of the "flow" of data through an information system. DFDs can also be used for the visualization of data processing (structured design).</a:t>
            </a: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	On a DFD, data items flow </a:t>
            </a:r>
            <a:r>
              <a:rPr lang="en-US" sz="2800" b="1" i="1" dirty="0">
                <a:solidFill>
                  <a:srgbClr val="0070C0"/>
                </a:solidFill>
                <a:latin typeface="Verdana" pitchFamily="34" charset="0"/>
                <a:ea typeface="Verdana" pitchFamily="34" charset="0"/>
                <a:cs typeface="Verdana" pitchFamily="34" charset="0"/>
              </a:rPr>
              <a:t>from</a:t>
            </a:r>
            <a:r>
              <a:rPr lang="en-US" sz="2800" b="1" dirty="0">
                <a:solidFill>
                  <a:srgbClr val="0070C0"/>
                </a:solidFill>
                <a:latin typeface="Verdana" pitchFamily="34" charset="0"/>
                <a:ea typeface="Verdana" pitchFamily="34" charset="0"/>
                <a:cs typeface="Verdana" pitchFamily="34" charset="0"/>
              </a:rPr>
              <a:t> an external data source or an internal data store </a:t>
            </a:r>
            <a:r>
              <a:rPr lang="en-US" sz="2800" b="1" i="1" dirty="0">
                <a:solidFill>
                  <a:srgbClr val="0070C0"/>
                </a:solidFill>
                <a:latin typeface="Verdana" pitchFamily="34" charset="0"/>
                <a:ea typeface="Verdana" pitchFamily="34" charset="0"/>
                <a:cs typeface="Verdana" pitchFamily="34" charset="0"/>
              </a:rPr>
              <a:t>to</a:t>
            </a:r>
            <a:r>
              <a:rPr lang="en-US" sz="2800" b="1" dirty="0">
                <a:solidFill>
                  <a:srgbClr val="0070C0"/>
                </a:solidFill>
                <a:latin typeface="Verdana" pitchFamily="34" charset="0"/>
                <a:ea typeface="Verdana" pitchFamily="34" charset="0"/>
                <a:cs typeface="Verdana" pitchFamily="34" charset="0"/>
              </a:rPr>
              <a:t> an internal data store or an external data sink, </a:t>
            </a:r>
            <a:r>
              <a:rPr lang="en-US" sz="2800" b="1" i="1" dirty="0">
                <a:solidFill>
                  <a:srgbClr val="0070C0"/>
                </a:solidFill>
                <a:latin typeface="Verdana" pitchFamily="34" charset="0"/>
                <a:ea typeface="Verdana" pitchFamily="34" charset="0"/>
                <a:cs typeface="Verdana" pitchFamily="34" charset="0"/>
              </a:rPr>
              <a:t>via</a:t>
            </a:r>
            <a:r>
              <a:rPr lang="en-US" sz="2800" b="1" dirty="0">
                <a:solidFill>
                  <a:srgbClr val="0070C0"/>
                </a:solidFill>
                <a:latin typeface="Verdana" pitchFamily="34" charset="0"/>
                <a:ea typeface="Verdana" pitchFamily="34" charset="0"/>
                <a:cs typeface="Verdana" pitchFamily="34" charset="0"/>
              </a:rPr>
              <a:t> an internal </a:t>
            </a:r>
            <a:r>
              <a:rPr lang="en-US" sz="2800" b="1" i="1" dirty="0">
                <a:solidFill>
                  <a:srgbClr val="0070C0"/>
                </a:solidFill>
                <a:latin typeface="Verdana" pitchFamily="34" charset="0"/>
                <a:ea typeface="Verdana" pitchFamily="34" charset="0"/>
                <a:cs typeface="Verdana" pitchFamily="34" charset="0"/>
              </a:rPr>
              <a:t>process</a:t>
            </a:r>
            <a:r>
              <a:rPr lang="en-US" sz="2800" b="1" dirty="0">
                <a:solidFill>
                  <a:srgbClr val="0070C0"/>
                </a:solidFill>
                <a:latin typeface="Verdana" pitchFamily="34" charset="0"/>
                <a:ea typeface="Verdana" pitchFamily="34" charset="0"/>
                <a:cs typeface="Verdana" pitchFamily="34" charset="0"/>
              </a:rPr>
              <a:t>.</a:t>
            </a: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p:txBody>
      </p:sp>
      <p:sp>
        <p:nvSpPr>
          <p:cNvPr id="3" name="Rectangle 2"/>
          <p:cNvSpPr/>
          <p:nvPr/>
        </p:nvSpPr>
        <p:spPr>
          <a:xfrm>
            <a:off x="1095078" y="0"/>
            <a:ext cx="10081120" cy="10081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Data Flow Diagram</a:t>
            </a:r>
            <a:endParaRPr lang="en-IN" sz="4000" b="1" dirty="0">
              <a:solidFill>
                <a:schemeClr val="bg1"/>
              </a:solidFill>
            </a:endParaRPr>
          </a:p>
        </p:txBody>
      </p:sp>
    </p:spTree>
    <p:extLst>
      <p:ext uri="{BB962C8B-B14F-4D97-AF65-F5344CB8AC3E}">
        <p14:creationId xmlns:p14="http://schemas.microsoft.com/office/powerpoint/2010/main" val="1930443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923" y="828136"/>
            <a:ext cx="10012020" cy="5270739"/>
          </a:xfrm>
          <a:prstGeom prst="rect">
            <a:avLst/>
          </a:prstGeom>
        </p:spPr>
      </p:pic>
    </p:spTree>
    <p:extLst>
      <p:ext uri="{BB962C8B-B14F-4D97-AF65-F5344CB8AC3E}">
        <p14:creationId xmlns:p14="http://schemas.microsoft.com/office/powerpoint/2010/main" val="74034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3671" y="5879506"/>
            <a:ext cx="2273379" cy="461665"/>
          </a:xfrm>
          <a:prstGeom prst="rect">
            <a:avLst/>
          </a:prstGeom>
          <a:noFill/>
        </p:spPr>
        <p:txBody>
          <a:bodyPr wrap="none" rtlCol="0">
            <a:spAutoFit/>
          </a:bodyPr>
          <a:lstStyle/>
          <a:p>
            <a:r>
              <a:rPr lang="en-US" sz="2400" b="1" dirty="0"/>
              <a:t>Home Header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670" y="1287594"/>
            <a:ext cx="7620660" cy="4282811"/>
          </a:xfrm>
          <a:prstGeom prst="rect">
            <a:avLst/>
          </a:prstGeom>
        </p:spPr>
      </p:pic>
    </p:spTree>
    <p:extLst>
      <p:ext uri="{BB962C8B-B14F-4D97-AF65-F5344CB8AC3E}">
        <p14:creationId xmlns:p14="http://schemas.microsoft.com/office/powerpoint/2010/main" val="207487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56761" y="6396335"/>
            <a:ext cx="2032929" cy="461665"/>
          </a:xfrm>
          <a:prstGeom prst="rect">
            <a:avLst/>
          </a:prstGeom>
          <a:noFill/>
        </p:spPr>
        <p:txBody>
          <a:bodyPr wrap="none" rtlCol="0">
            <a:spAutoFit/>
          </a:bodyPr>
          <a:lstStyle/>
          <a:p>
            <a:r>
              <a:rPr lang="en-US" sz="2400" b="1" dirty="0"/>
              <a:t>Home footer</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9374"/>
          <a:stretch/>
        </p:blipFill>
        <p:spPr>
          <a:xfrm>
            <a:off x="1375873" y="546931"/>
            <a:ext cx="10058400" cy="5127476"/>
          </a:xfrm>
          <a:prstGeom prst="rect">
            <a:avLst/>
          </a:prstGeom>
        </p:spPr>
      </p:pic>
    </p:spTree>
    <p:extLst>
      <p:ext uri="{BB962C8B-B14F-4D97-AF65-F5344CB8AC3E}">
        <p14:creationId xmlns:p14="http://schemas.microsoft.com/office/powerpoint/2010/main" val="19834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575</TotalTime>
  <Words>333</Words>
  <Application>Microsoft Office PowerPoint</Application>
  <PresentationFormat>Widescreen</PresentationFormat>
  <Paragraphs>63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Black</vt:lpstr>
      <vt:lpstr>Century Gothic</vt:lpstr>
      <vt:lpstr>Times New Roman</vt:lpstr>
      <vt:lpstr>Verdana</vt:lpstr>
      <vt:lpstr>Wingdings</vt:lpstr>
      <vt:lpstr>Wingdings 3</vt:lpstr>
      <vt:lpstr>Ion</vt:lpstr>
      <vt:lpstr>Online Blood Bank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E-Crime Management System</dc:title>
  <dc:creator>Microsoft account</dc:creator>
  <cp:lastModifiedBy>Anmol Rana</cp:lastModifiedBy>
  <cp:revision>141</cp:revision>
  <dcterms:created xsi:type="dcterms:W3CDTF">2021-05-21T09:46:37Z</dcterms:created>
  <dcterms:modified xsi:type="dcterms:W3CDTF">2022-04-24T16:59:31Z</dcterms:modified>
</cp:coreProperties>
</file>